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0" r:id="rId3"/>
    <p:sldId id="399" r:id="rId4"/>
    <p:sldId id="401" r:id="rId5"/>
    <p:sldId id="394" r:id="rId6"/>
    <p:sldId id="404" r:id="rId7"/>
    <p:sldId id="395" r:id="rId8"/>
    <p:sldId id="396" r:id="rId9"/>
    <p:sldId id="405" r:id="rId10"/>
    <p:sldId id="403" r:id="rId11"/>
    <p:sldId id="406" r:id="rId12"/>
    <p:sldId id="407" r:id="rId13"/>
    <p:sldId id="408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18-2-2020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LG43 Belastingen!</a:t>
            </a:r>
          </a:p>
          <a:p>
            <a:endParaRPr lang="nl-NL" sz="3200" b="1" dirty="0">
              <a:latin typeface="Arial" pitchFamily="34" charset="0"/>
              <a:cs typeface="Arial" pitchFamily="34" charset="0"/>
            </a:endParaRPr>
          </a:p>
          <a:p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Welkom!</a:t>
            </a:r>
          </a:p>
          <a:p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de opgaven af. Dus t/m 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483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Inkomen als ondernemer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Ondernemingsvormen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Eenmanszaak, CV, VOF</a:t>
            </a:r>
          </a:p>
          <a:p>
            <a:pPr marL="0" indent="0">
              <a:buNone/>
            </a:pPr>
            <a:r>
              <a:rPr lang="nl-NL" dirty="0" smtClean="0"/>
              <a:t>- Inkomstenbelasting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BV, NV, Coöperatie</a:t>
            </a:r>
          </a:p>
          <a:p>
            <a:pPr marL="0" indent="0">
              <a:buNone/>
            </a:pPr>
            <a:r>
              <a:rPr lang="nl-NL" dirty="0" smtClean="0"/>
              <a:t>- Vennootschapsbelasting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4526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Inkomstenbelasting ondernemers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Inkomen: nettowinst</a:t>
            </a:r>
          </a:p>
          <a:p>
            <a:pPr marL="0" indent="0">
              <a:buNone/>
            </a:pPr>
            <a:r>
              <a:rPr lang="nl-NL" dirty="0" smtClean="0"/>
              <a:t>Aftrekposten</a:t>
            </a:r>
          </a:p>
          <a:p>
            <a:pPr>
              <a:buFontTx/>
              <a:buChar char="-"/>
            </a:pPr>
            <a:r>
              <a:rPr lang="nl-NL" dirty="0" smtClean="0"/>
              <a:t>Startersaftrek</a:t>
            </a:r>
          </a:p>
          <a:p>
            <a:pPr>
              <a:buFontTx/>
              <a:buChar char="-"/>
            </a:pPr>
            <a:r>
              <a:rPr lang="nl-NL" dirty="0" smtClean="0"/>
              <a:t>Zelfstandigenaftrek</a:t>
            </a:r>
          </a:p>
          <a:p>
            <a:pPr>
              <a:buFontTx/>
              <a:buChar char="-"/>
            </a:pPr>
            <a:r>
              <a:rPr lang="nl-NL" dirty="0" smtClean="0"/>
              <a:t>Investeringsaftrek (MIA, EIA, KIA)</a:t>
            </a:r>
          </a:p>
          <a:p>
            <a:pPr>
              <a:buFontTx/>
              <a:buChar char="-"/>
            </a:pPr>
            <a:r>
              <a:rPr lang="nl-NL" dirty="0" smtClean="0"/>
              <a:t>FOR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Meerdere ondernemers? Meerdere aftrekposten!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4134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/>
          </p:nvPr>
        </p:nvGraphicFramePr>
        <p:xfrm>
          <a:off x="2051050" y="1196975"/>
          <a:ext cx="66357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938">
                  <a:extLst>
                    <a:ext uri="{9D8B030D-6E8A-4147-A177-3AD203B41FA5}">
                      <a16:colId xmlns:a16="http://schemas.microsoft.com/office/drawing/2014/main" val="1529012132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318794926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456185233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3777559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Schijf 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€68.600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36,93%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509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Schijf 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€68.600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En hoger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49,5%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956862"/>
                  </a:ext>
                </a:extLst>
              </a:tr>
            </a:tbl>
          </a:graphicData>
        </a:graphic>
      </p:graphicFrame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769" y="2636912"/>
            <a:ext cx="5476875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78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406" y="1207941"/>
            <a:ext cx="7736730" cy="476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Box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47664" y="1196752"/>
            <a:ext cx="7596336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 smtClean="0"/>
              <a:t>Inkomen</a:t>
            </a:r>
          </a:p>
          <a:p>
            <a:r>
              <a:rPr lang="nl-NL" dirty="0" smtClean="0"/>
              <a:t>Loon</a:t>
            </a:r>
          </a:p>
          <a:p>
            <a:r>
              <a:rPr lang="nl-NL" dirty="0" smtClean="0"/>
              <a:t>Inkomen uit onderneming (natuurlijke personen)</a:t>
            </a:r>
          </a:p>
          <a:p>
            <a:r>
              <a:rPr lang="nl-NL" dirty="0" smtClean="0"/>
              <a:t>Uitkering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Bijtellingen</a:t>
            </a:r>
          </a:p>
          <a:p>
            <a:r>
              <a:rPr lang="nl-NL" dirty="0" smtClean="0"/>
              <a:t>Eigen woning (eigenwoningforfait)</a:t>
            </a:r>
          </a:p>
          <a:p>
            <a:r>
              <a:rPr lang="nl-NL" dirty="0" smtClean="0"/>
              <a:t>Auto van de zaak (autokostenforfait)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Aftrekposten</a:t>
            </a:r>
          </a:p>
          <a:p>
            <a:r>
              <a:rPr lang="nl-NL" dirty="0"/>
              <a:t>Hypotheekrenteaftrek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94424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Box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+ Loon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+ Inkomen </a:t>
            </a:r>
            <a:r>
              <a:rPr lang="nl-NL" dirty="0"/>
              <a:t>uit onderneming (natuurlijke personen)</a:t>
            </a:r>
          </a:p>
          <a:p>
            <a:pPr marL="0" indent="0">
              <a:buNone/>
            </a:pPr>
            <a:r>
              <a:rPr lang="nl-NL" dirty="0" smtClean="0"/>
              <a:t>+ Uitkering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+ Eigen </a:t>
            </a:r>
            <a:r>
              <a:rPr lang="nl-NL" dirty="0"/>
              <a:t>woning (eigenwoningforfait)</a:t>
            </a:r>
          </a:p>
          <a:p>
            <a:pPr marL="0" indent="0">
              <a:buNone/>
            </a:pPr>
            <a:r>
              <a:rPr lang="nl-NL" dirty="0" smtClean="0"/>
              <a:t>+ Auto </a:t>
            </a:r>
            <a:r>
              <a:rPr lang="nl-NL" dirty="0"/>
              <a:t>van de zaak (autokostenforfait)</a:t>
            </a:r>
          </a:p>
          <a:p>
            <a:pPr marL="0" indent="0">
              <a:buNone/>
            </a:pPr>
            <a:r>
              <a:rPr lang="nl-NL" u="sng" dirty="0" smtClean="0"/>
              <a:t>- Hypotheekrenteaftrek                         _</a:t>
            </a:r>
          </a:p>
          <a:p>
            <a:pPr marL="0" indent="0">
              <a:buNone/>
            </a:pPr>
            <a:r>
              <a:rPr lang="nl-NL" dirty="0" smtClean="0"/>
              <a:t>= belastbare inkomen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781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 berekenen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56891"/>
              </p:ext>
            </p:extLst>
          </p:nvPr>
        </p:nvGraphicFramePr>
        <p:xfrm>
          <a:off x="2051050" y="1196975"/>
          <a:ext cx="66357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938">
                  <a:extLst>
                    <a:ext uri="{9D8B030D-6E8A-4147-A177-3AD203B41FA5}">
                      <a16:colId xmlns:a16="http://schemas.microsoft.com/office/drawing/2014/main" val="1529012132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318794926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456185233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3777559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Schijf 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€68.600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37,35%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509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Schijf 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€68.507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En hoger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49,5%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956862"/>
                  </a:ext>
                </a:extLst>
              </a:tr>
            </a:tbl>
          </a:graphicData>
        </a:graphic>
      </p:graphicFrame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20888"/>
            <a:ext cx="68961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52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1 t/m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809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/>
          <p:nvPr/>
        </p:nvPicPr>
        <p:blipFill>
          <a:blip r:embed="rId2"/>
          <a:stretch>
            <a:fillRect/>
          </a:stretch>
        </p:blipFill>
        <p:spPr>
          <a:xfrm>
            <a:off x="1331640" y="1340768"/>
            <a:ext cx="735516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76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1884" y="188640"/>
            <a:ext cx="5421079" cy="649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2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Inkomen + Bijtellingen -  Aftrekposten = </a:t>
            </a:r>
          </a:p>
          <a:p>
            <a:pPr marL="0" indent="0">
              <a:buNone/>
            </a:pPr>
            <a:r>
              <a:rPr lang="nl-NL" dirty="0" smtClean="0"/>
              <a:t>Belastbaar inkomen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Belastbaar inkomen </a:t>
            </a:r>
            <a:r>
              <a:rPr lang="nl-NL" dirty="0" smtClean="0">
                <a:sym typeface="Wingdings" panose="05000000000000000000" pitchFamily="2" charset="2"/>
              </a:rPr>
              <a:t> belastingtarieven =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Berekende belasting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Berekende belasting – heffingskortingen = </a:t>
            </a:r>
          </a:p>
          <a:p>
            <a:pPr marL="0" indent="0">
              <a:buNone/>
            </a:pPr>
            <a:r>
              <a:rPr lang="nl-NL" dirty="0" smtClean="0"/>
              <a:t>Te betalen belasting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263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8009</TotalTime>
  <Words>180</Words>
  <Application>Microsoft Office PowerPoint</Application>
  <PresentationFormat>Diavoorstelling (4:3)</PresentationFormat>
  <Paragraphs>71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Kantoorthema</vt:lpstr>
      <vt:lpstr>PowerPoint-presentatie</vt:lpstr>
      <vt:lpstr>Belastingen</vt:lpstr>
      <vt:lpstr>Box 1</vt:lpstr>
      <vt:lpstr>Box 1</vt:lpstr>
      <vt:lpstr>Belasting berekenen</vt:lpstr>
      <vt:lpstr>Bespreken 1 t/m 4</vt:lpstr>
      <vt:lpstr>Kortingen</vt:lpstr>
      <vt:lpstr>PowerPoint-presentatie</vt:lpstr>
      <vt:lpstr>PowerPoint-presentatie</vt:lpstr>
      <vt:lpstr>Opgaven </vt:lpstr>
      <vt:lpstr>Inkomen als ondernemer</vt:lpstr>
      <vt:lpstr>Inkomstenbelasting ondernemers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114</cp:revision>
  <dcterms:created xsi:type="dcterms:W3CDTF">2013-11-15T15:05:42Z</dcterms:created>
  <dcterms:modified xsi:type="dcterms:W3CDTF">2020-02-18T08:37:32Z</dcterms:modified>
</cp:coreProperties>
</file>